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295" r:id="rId4"/>
    <p:sldId id="296" r:id="rId5"/>
    <p:sldId id="297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Ch.3. Thermodynamics for Geochemistry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The Law of Mass Action</a:t>
            </a:r>
          </a:p>
          <a:p>
            <a:pPr lvl="1"/>
            <a:r>
              <a:rPr lang="en-US" altLang="ko-KR" dirty="0" smtClean="0"/>
              <a:t>A </a:t>
            </a:r>
            <a:r>
              <a:rPr lang="en-US" altLang="ko-KR" dirty="0" smtClean="0"/>
              <a:t>mathematical model that explains and predicts behaviors of solutions in dynamic </a:t>
            </a:r>
            <a:r>
              <a:rPr lang="en-US" altLang="ko-KR" dirty="0" smtClean="0"/>
              <a:t>equilibrium (</a:t>
            </a:r>
            <a:r>
              <a:rPr lang="en-US" altLang="ko-KR" dirty="0" err="1" smtClean="0"/>
              <a:t>wikipedia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Defining the relation among the activities of the dissolved constituents at equilibrium in the (solution) system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altLang="ko-KR" dirty="0" smtClean="0"/>
              <a:t>For </a:t>
            </a:r>
            <a:r>
              <a:rPr lang="en-US" altLang="ko-KR" dirty="0" smtClean="0"/>
              <a:t>a reaction</a:t>
            </a:r>
          </a:p>
          <a:p>
            <a:pPr lvl="2"/>
            <a:r>
              <a:rPr lang="en-US" altLang="ko-KR" dirty="0" err="1" smtClean="0"/>
              <a:t>aA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bB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cC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dD</a:t>
            </a:r>
            <a:r>
              <a:rPr lang="en-US" altLang="ko-KR" dirty="0" smtClean="0"/>
              <a:t>          </a:t>
            </a:r>
          </a:p>
          <a:p>
            <a:pPr lvl="1"/>
            <a:r>
              <a:rPr lang="en-US" altLang="ko-KR" dirty="0" smtClean="0"/>
              <a:t>The Gibbs free energy of the reaction at T &amp; P becomes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n-US" altLang="ko-KR" baseline="-25000" dirty="0" smtClean="0"/>
              <a:t>=products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–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j=reactants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err="1" smtClean="0"/>
              <a:t>j</a:t>
            </a:r>
            <a:r>
              <a:rPr lang="en-US" altLang="ko-KR" dirty="0" smtClean="0"/>
              <a:t>) 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=(c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(C) + d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(D)) - (a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(A) + b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(B</a:t>
            </a:r>
            <a:r>
              <a:rPr lang="en-US" altLang="ko-KR" dirty="0" smtClean="0"/>
              <a:t>)).		(10)</a:t>
            </a:r>
          </a:p>
          <a:p>
            <a:pPr lvl="1"/>
            <a:r>
              <a:rPr lang="en-US" altLang="ko-KR" dirty="0" smtClean="0"/>
              <a:t>The Gibbs free energy of individual species is given by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 RT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X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(ideal solution).           </a:t>
            </a:r>
            <a:r>
              <a:rPr lang="en-US" altLang="ko-KR" dirty="0" smtClean="0"/>
              <a:t>(11)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 RT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(real solution).           </a:t>
            </a:r>
            <a:r>
              <a:rPr lang="en-US" altLang="ko-KR" dirty="0" smtClean="0"/>
              <a:t>(12)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Substituting </a:t>
            </a:r>
            <a:r>
              <a:rPr lang="en-US" altLang="ko-KR" dirty="0" err="1" smtClean="0"/>
              <a:t>eqn</a:t>
            </a:r>
            <a:r>
              <a:rPr lang="en-US" altLang="ko-KR" dirty="0" smtClean="0"/>
              <a:t> (11) &amp; (12) into (10)</a:t>
            </a:r>
            <a:r>
              <a:rPr lang="en-US" altLang="ko-KR" dirty="0" smtClean="0"/>
              <a:t>   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+RT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.           </a:t>
            </a:r>
            <a:r>
              <a:rPr lang="en-US" altLang="ko-KR" dirty="0" smtClean="0"/>
              <a:t>(13)</a:t>
            </a:r>
          </a:p>
          <a:p>
            <a:pPr lvl="1"/>
            <a:r>
              <a:rPr lang="en-US" altLang="ko-KR" dirty="0" smtClean="0"/>
              <a:t>When it’s in equilibrium,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n-US" altLang="ko-KR" dirty="0" smtClean="0"/>
              <a:t>0. Then,</a:t>
            </a:r>
          </a:p>
          <a:p>
            <a:pPr lvl="2"/>
            <a:r>
              <a:rPr lang="el-GR" altLang="ko-KR" dirty="0" smtClean="0"/>
              <a:t>0 = 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+RT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 = - RT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eq</a:t>
            </a:r>
            <a:r>
              <a:rPr lang="en-US" altLang="ko-KR" dirty="0" smtClean="0"/>
              <a:t>           </a:t>
            </a:r>
            <a:r>
              <a:rPr lang="en-US" altLang="ko-KR" dirty="0" smtClean="0"/>
              <a:t>(14)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That is,</a:t>
            </a:r>
          </a:p>
          <a:p>
            <a:pPr lvl="2"/>
            <a:r>
              <a:rPr lang="en-US" altLang="ko-KR" sz="3200" dirty="0" err="1" smtClean="0"/>
              <a:t>K</a:t>
            </a:r>
            <a:r>
              <a:rPr lang="en-US" altLang="ko-KR" sz="3200" baseline="-25000" dirty="0" err="1" smtClean="0"/>
              <a:t>eq</a:t>
            </a:r>
            <a:r>
              <a:rPr lang="en-US" altLang="ko-KR" sz="3200" dirty="0" smtClean="0"/>
              <a:t> = EXP(-</a:t>
            </a:r>
            <a:r>
              <a:rPr lang="el-GR" altLang="ko-KR" sz="3200" dirty="0" smtClean="0"/>
              <a:t> Δ</a:t>
            </a:r>
            <a:r>
              <a:rPr lang="en-US" altLang="ko-KR" sz="3200" dirty="0" err="1" smtClean="0"/>
              <a:t>G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o,T,P</a:t>
            </a:r>
            <a:r>
              <a:rPr lang="en-US" altLang="ko-KR" sz="3200" dirty="0" smtClean="0"/>
              <a:t> </a:t>
            </a:r>
            <a:r>
              <a:rPr lang="en-US" altLang="ko-KR" sz="3200" dirty="0" smtClean="0"/>
              <a:t>/ </a:t>
            </a:r>
            <a:r>
              <a:rPr lang="en-US" altLang="ko-KR" sz="3200" dirty="0" smtClean="0"/>
              <a:t>RT </a:t>
            </a:r>
            <a:r>
              <a:rPr lang="en-US" altLang="ko-KR" sz="3200" dirty="0" smtClean="0"/>
              <a:t>)		(15)</a:t>
            </a:r>
            <a:endParaRPr lang="en-US" altLang="ko-KR" sz="3200" dirty="0" smtClean="0"/>
          </a:p>
          <a:p>
            <a:pPr lvl="2"/>
            <a:endParaRPr lang="en-US" altLang="ko-KR" dirty="0" smtClean="0"/>
          </a:p>
        </p:txBody>
      </p:sp>
      <p:sp>
        <p:nvSpPr>
          <p:cNvPr id="3" name="직사각형 2"/>
          <p:cNvSpPr/>
          <p:nvPr/>
        </p:nvSpPr>
        <p:spPr>
          <a:xfrm>
            <a:off x="1475656" y="4581128"/>
            <a:ext cx="432048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Gibbs Free Energy at given T &amp; P</a:t>
            </a:r>
          </a:p>
          <a:p>
            <a:pPr lvl="1"/>
            <a:r>
              <a:rPr lang="en-US" altLang="ko-KR" dirty="0" smtClean="0"/>
              <a:t>From the definition of Gibbs free energy (G=H-TS),</a:t>
            </a:r>
          </a:p>
          <a:p>
            <a:pPr lvl="1"/>
            <a:r>
              <a:rPr lang="en-US" altLang="ko-KR" dirty="0" smtClean="0"/>
              <a:t>For a given T &amp; P, 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- T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If T’ &amp; P’, what would be </a:t>
            </a:r>
            <a:r>
              <a:rPr lang="el-GR" altLang="ko-KR" dirty="0" smtClean="0"/>
              <a:t>Δ</a:t>
            </a:r>
            <a:r>
              <a:rPr lang="en-US" altLang="ko-KR" dirty="0" smtClean="0"/>
              <a:t>G?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 - 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.           </a:t>
            </a:r>
            <a:r>
              <a:rPr lang="en-US" altLang="ko-KR" dirty="0" smtClean="0"/>
              <a:t>(16)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 Put </a:t>
            </a:r>
            <a:r>
              <a:rPr lang="en-US" altLang="ko-KR" dirty="0" err="1" smtClean="0"/>
              <a:t>eqn</a:t>
            </a:r>
            <a:r>
              <a:rPr lang="en-US" altLang="ko-KR" dirty="0" smtClean="0"/>
              <a:t> (7) &amp; (9) into (16),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</a:t>
            </a:r>
            <a:r>
              <a:rPr lang="en-US" altLang="ko-KR" baseline="30000" dirty="0" err="1" smtClean="0"/>
              <a:t>P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- 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+ ∫</a:t>
            </a:r>
            <a:r>
              <a:rPr lang="en-US" altLang="ko-KR" baseline="-25000" dirty="0" smtClean="0"/>
              <a:t>T</a:t>
            </a:r>
            <a:r>
              <a:rPr lang="en-US" altLang="ko-KR" baseline="30000" dirty="0" smtClean="0"/>
              <a:t>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- T'∫</a:t>
            </a:r>
            <a:r>
              <a:rPr lang="en-US" altLang="ko-KR" baseline="-25000" dirty="0" smtClean="0"/>
              <a:t>T</a:t>
            </a:r>
            <a:r>
              <a:rPr lang="en-US" altLang="ko-KR" baseline="30000" dirty="0" smtClean="0"/>
              <a:t>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/T (17)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From 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VdP</a:t>
            </a:r>
            <a:r>
              <a:rPr lang="en-US" altLang="ko-KR" dirty="0" smtClean="0"/>
              <a:t> -</a:t>
            </a:r>
            <a:r>
              <a:rPr lang="en-US" altLang="ko-KR" dirty="0" err="1" smtClean="0"/>
              <a:t>SdT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If T=const, then 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That</a:t>
            </a:r>
            <a:r>
              <a:rPr lang="ko-KR" altLang="en-US" dirty="0" smtClean="0"/>
              <a:t> </a:t>
            </a:r>
            <a:r>
              <a:rPr lang="en-US" altLang="ko-KR" dirty="0" smtClean="0"/>
              <a:t>is, d(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G) =</a:t>
            </a:r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V)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</a:t>
            </a:r>
            <a:r>
              <a:rPr lang="en-US" altLang="ko-KR" dirty="0" smtClean="0"/>
              <a:t> 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Integration gives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baseline="30000" dirty="0" smtClean="0"/>
              <a:t>'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</a:t>
            </a:r>
            <a:r>
              <a:rPr lang="en-US" altLang="ko-KR" baseline="30000" dirty="0" err="1" smtClean="0"/>
              <a:t>P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+ ∫</a:t>
            </a:r>
            <a:r>
              <a:rPr lang="en-US" altLang="ko-KR" baseline="-25000" dirty="0" smtClean="0"/>
              <a:t>P</a:t>
            </a:r>
            <a:r>
              <a:rPr lang="en-US" altLang="ko-KR" baseline="30000" dirty="0" smtClean="0"/>
              <a:t>P'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V</a:t>
            </a:r>
            <a:r>
              <a:rPr lang="en-US" altLang="ko-KR" baseline="-25000" dirty="0" err="1" smtClean="0"/>
              <a:t>r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        </a:t>
            </a:r>
            <a:r>
              <a:rPr lang="en-US" altLang="ko-KR" dirty="0" smtClean="0"/>
              <a:t>(18)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Combining </a:t>
            </a:r>
            <a:r>
              <a:rPr lang="en-US" altLang="ko-KR" dirty="0" err="1" smtClean="0"/>
              <a:t>eqn</a:t>
            </a:r>
            <a:r>
              <a:rPr lang="en-US" altLang="ko-KR" dirty="0" smtClean="0"/>
              <a:t> (17) &amp; (18)</a:t>
            </a:r>
          </a:p>
          <a:p>
            <a:pPr lvl="2"/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G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T',P</a:t>
            </a:r>
            <a:r>
              <a:rPr lang="en-US" altLang="ko-KR" sz="3200" baseline="30000" dirty="0" smtClean="0"/>
              <a:t>'</a:t>
            </a:r>
            <a:r>
              <a:rPr lang="en-US" altLang="ko-KR" sz="3200" dirty="0" smtClean="0"/>
              <a:t> = 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H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T,P</a:t>
            </a:r>
            <a:r>
              <a:rPr lang="en-US" altLang="ko-KR" sz="3200" dirty="0" smtClean="0"/>
              <a:t> - 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S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T,P</a:t>
            </a:r>
            <a:r>
              <a:rPr lang="en-US" altLang="ko-KR" sz="3200" dirty="0" smtClean="0"/>
              <a:t> + ∫</a:t>
            </a:r>
            <a:r>
              <a:rPr lang="en-US" altLang="ko-KR" sz="3200" baseline="-25000" dirty="0" smtClean="0"/>
              <a:t>T</a:t>
            </a:r>
            <a:r>
              <a:rPr lang="en-US" altLang="ko-KR" sz="3200" baseline="30000" dirty="0" smtClean="0"/>
              <a:t>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c</a:t>
            </a:r>
            <a:r>
              <a:rPr lang="en-US" altLang="ko-KR" sz="3200" baseline="-25000" dirty="0" err="1" smtClean="0"/>
              <a:t>p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 - T'∫</a:t>
            </a:r>
            <a:r>
              <a:rPr lang="en-US" altLang="ko-KR" sz="3200" baseline="-25000" dirty="0" smtClean="0"/>
              <a:t>T</a:t>
            </a:r>
            <a:r>
              <a:rPr lang="en-US" altLang="ko-KR" sz="3200" baseline="30000" dirty="0" smtClean="0"/>
              <a:t>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c</a:t>
            </a:r>
            <a:r>
              <a:rPr lang="en-US" altLang="ko-KR" sz="3200" baseline="-25000" dirty="0" err="1" smtClean="0"/>
              <a:t>p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/T + ∫</a:t>
            </a:r>
            <a:r>
              <a:rPr lang="en-US" altLang="ko-KR" sz="3200" baseline="-25000" dirty="0" smtClean="0"/>
              <a:t>P</a:t>
            </a:r>
            <a:r>
              <a:rPr lang="en-US" altLang="ko-KR" sz="3200" baseline="30000" dirty="0" smtClean="0"/>
              <a:t>P'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V</a:t>
            </a:r>
            <a:r>
              <a:rPr lang="en-US" altLang="ko-KR" sz="3200" baseline="-25000" dirty="0" err="1" smtClean="0"/>
              <a:t>r</a:t>
            </a:r>
            <a:r>
              <a:rPr lang="en-US" altLang="ko-KR" sz="3200" dirty="0" err="1" smtClean="0"/>
              <a:t>dP</a:t>
            </a:r>
            <a:r>
              <a:rPr lang="en-US" altLang="ko-KR" sz="3200" dirty="0" smtClean="0"/>
              <a:t>           </a:t>
            </a:r>
            <a:r>
              <a:rPr lang="en-US" altLang="ko-KR" sz="3200" dirty="0" smtClean="0"/>
              <a:t>(19)</a:t>
            </a:r>
            <a:endParaRPr lang="en-US" altLang="ko-KR" sz="3200" dirty="0" smtClean="0"/>
          </a:p>
          <a:p>
            <a:pPr lvl="2"/>
            <a:endParaRPr lang="en-US" altLang="ko-KR" dirty="0" smtClean="0"/>
          </a:p>
        </p:txBody>
      </p:sp>
      <p:sp>
        <p:nvSpPr>
          <p:cNvPr id="3" name="직사각형 2"/>
          <p:cNvSpPr/>
          <p:nvPr/>
        </p:nvSpPr>
        <p:spPr>
          <a:xfrm>
            <a:off x="1475656" y="4581128"/>
            <a:ext cx="6192688" cy="122413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Chemical Potential (</a:t>
            </a:r>
            <a:r>
              <a:rPr lang="en-US" altLang="ko-KR" b="1" dirty="0" smtClean="0">
                <a:latin typeface="Symbol" pitchFamily="18" charset="2"/>
              </a:rPr>
              <a:t>m</a:t>
            </a:r>
            <a:r>
              <a:rPr lang="en-US" altLang="ko-KR" b="1" dirty="0" smtClean="0"/>
              <a:t>)</a:t>
            </a:r>
          </a:p>
          <a:p>
            <a:pPr lvl="1"/>
            <a:r>
              <a:rPr lang="en-US" altLang="ko-KR" dirty="0" smtClean="0"/>
              <a:t>The </a:t>
            </a:r>
            <a:r>
              <a:rPr lang="en-US" altLang="ko-KR" dirty="0" err="1" smtClean="0"/>
              <a:t>molal</a:t>
            </a:r>
            <a:r>
              <a:rPr lang="en-US" altLang="ko-KR" dirty="0" smtClean="0"/>
              <a:t> Gibbs free energy at a constant T &amp; P</a:t>
            </a:r>
          </a:p>
          <a:p>
            <a:pPr lvl="1"/>
            <a:r>
              <a:rPr lang="en-US" altLang="ko-KR" dirty="0" smtClean="0"/>
              <a:t>G is a state function, so perfect differential</a:t>
            </a:r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= (∂G/∂T)</a:t>
            </a:r>
            <a:r>
              <a:rPr lang="en-US" altLang="ko-KR" baseline="-25000" dirty="0" err="1" smtClean="0"/>
              <a:t>P,n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+ (∂G/∂P)</a:t>
            </a:r>
            <a:r>
              <a:rPr lang="en-US" altLang="ko-KR" baseline="-25000" dirty="0" err="1" smtClean="0"/>
              <a:t>T,n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+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(∂G/∂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)</a:t>
            </a:r>
            <a:r>
              <a:rPr lang="en-US" altLang="ko-KR" baseline="-25000" dirty="0" err="1" smtClean="0"/>
              <a:t>T,P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</a:t>
            </a:r>
            <a:r>
              <a:rPr lang="en-US" altLang="ko-KR" dirty="0" smtClean="0"/>
              <a:t>(20)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= -</a:t>
            </a:r>
            <a:r>
              <a:rPr lang="en-US" altLang="ko-KR" dirty="0" err="1" smtClean="0"/>
              <a:t>SdT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r>
              <a:rPr lang="en-US" altLang="ko-KR" dirty="0" smtClean="0"/>
              <a:t> +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</a:t>
            </a:r>
            <a:r>
              <a:rPr lang="en-US" altLang="ko-KR" dirty="0" smtClean="0"/>
              <a:t>(21)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For a constant T &amp; P</a:t>
            </a:r>
          </a:p>
          <a:p>
            <a:pPr lvl="2"/>
            <a:r>
              <a:rPr lang="en-US" altLang="ko-KR" dirty="0" smtClean="0"/>
              <a:t>G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</a:t>
            </a:r>
            <a:r>
              <a:rPr lang="en-US" altLang="ko-KR" dirty="0" smtClean="0"/>
              <a:t>(22), 	that is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i</a:t>
            </a:r>
            <a:r>
              <a:rPr lang="en-US" altLang="ko-KR" dirty="0" smtClean="0"/>
              <a:t>d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+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.           </a:t>
            </a:r>
            <a:r>
              <a:rPr lang="en-US" altLang="ko-KR" dirty="0" smtClean="0"/>
              <a:t>(23).  Comparing (21) &amp; (22) gives</a:t>
            </a:r>
          </a:p>
          <a:p>
            <a:pPr lvl="2"/>
            <a:r>
              <a:rPr lang="el-GR" altLang="ko-KR" sz="3200" dirty="0" smtClean="0"/>
              <a:t>Σ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n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d</a:t>
            </a:r>
            <a:r>
              <a:rPr lang="el-GR" altLang="ko-KR" sz="3200" dirty="0" smtClean="0"/>
              <a:t>μ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smtClean="0"/>
              <a:t> = 0.   </a:t>
            </a:r>
            <a:r>
              <a:rPr lang="en-US" altLang="ko-KR" sz="3200" dirty="0" smtClean="0"/>
              <a:t>(24) : </a:t>
            </a:r>
            <a:r>
              <a:rPr lang="en-US" altLang="ko-KR" u="sng" dirty="0" smtClean="0">
                <a:solidFill>
                  <a:srgbClr val="0070C0"/>
                </a:solidFill>
              </a:rPr>
              <a:t>Gibbs-</a:t>
            </a:r>
            <a:r>
              <a:rPr lang="en-US" altLang="ko-KR" u="sng" dirty="0" err="1" smtClean="0">
                <a:solidFill>
                  <a:srgbClr val="0070C0"/>
                </a:solidFill>
              </a:rPr>
              <a:t>Duhem</a:t>
            </a:r>
            <a:r>
              <a:rPr lang="en-US" altLang="ko-KR" u="sng" dirty="0" smtClean="0">
                <a:solidFill>
                  <a:srgbClr val="0070C0"/>
                </a:solidFill>
              </a:rPr>
              <a:t> equation</a:t>
            </a:r>
            <a:endParaRPr lang="en-US" altLang="ko-KR" u="sng" dirty="0" smtClean="0">
              <a:solidFill>
                <a:srgbClr val="0070C0"/>
              </a:solidFill>
            </a:endParaRP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475656" y="5733256"/>
            <a:ext cx="187220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If a reaction is in equilibrium (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=0) at a constant T &amp; P (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=0), from </a:t>
            </a:r>
            <a:r>
              <a:rPr lang="en-US" altLang="ko-KR" dirty="0" err="1" smtClean="0"/>
              <a:t>eqn</a:t>
            </a:r>
            <a:r>
              <a:rPr lang="en-US" altLang="ko-KR" dirty="0" smtClean="0"/>
              <a:t> (21)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0 = 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(3-40)</a:t>
            </a:r>
          </a:p>
          <a:p>
            <a:pPr lvl="2"/>
            <a:r>
              <a:rPr lang="en-US" altLang="ko-KR" dirty="0" smtClean="0"/>
              <a:t>Which means</a:t>
            </a:r>
          </a:p>
          <a:p>
            <a:pPr lvl="2"/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(1) =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(2) =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(3) = ........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(n).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Nernst Equation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smtClean="0"/>
              <a:t>G = </a:t>
            </a:r>
            <a:r>
              <a:rPr lang="en-US" altLang="ko-KR" dirty="0" err="1" smtClean="0"/>
              <a:t>nFE</a:t>
            </a:r>
            <a:r>
              <a:rPr lang="en-US" altLang="ko-KR" dirty="0" smtClean="0"/>
              <a:t>, where F= Faraday constant &amp; E=electrode potential</a:t>
            </a:r>
          </a:p>
          <a:p>
            <a:pPr lvl="2"/>
            <a:r>
              <a:rPr lang="en-US" altLang="ko-KR" sz="3200" dirty="0" smtClean="0"/>
              <a:t>E = </a:t>
            </a:r>
            <a:r>
              <a:rPr lang="en-US" altLang="ko-KR" sz="3200" dirty="0" err="1" smtClean="0"/>
              <a:t>E</a:t>
            </a:r>
            <a:r>
              <a:rPr lang="en-US" altLang="ko-KR" sz="3200" baseline="30000" dirty="0" err="1" smtClean="0"/>
              <a:t>o</a:t>
            </a:r>
            <a:r>
              <a:rPr lang="en-US" altLang="ko-KR" sz="3200" dirty="0" smtClean="0"/>
              <a:t> +(RT/</a:t>
            </a:r>
            <a:r>
              <a:rPr lang="en-US" altLang="ko-KR" sz="3200" dirty="0" err="1" smtClean="0"/>
              <a:t>nF</a:t>
            </a:r>
            <a:r>
              <a:rPr lang="en-US" altLang="ko-KR" sz="3200" dirty="0" smtClean="0"/>
              <a:t>)</a:t>
            </a:r>
            <a:r>
              <a:rPr lang="el-GR" altLang="ko-KR" sz="3200" dirty="0" smtClean="0"/>
              <a:t>Σ</a:t>
            </a:r>
            <a:r>
              <a:rPr lang="en-US" altLang="ko-KR" sz="3200" baseline="-25000" dirty="0" err="1" smtClean="0"/>
              <a:t>i</a:t>
            </a:r>
            <a:r>
              <a:rPr lang="el-GR" altLang="ko-KR" sz="3200" dirty="0" smtClean="0"/>
              <a:t>ν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ln</a:t>
            </a:r>
            <a:r>
              <a:rPr lang="en-US" altLang="ko-KR" sz="3200" dirty="0" smtClean="0"/>
              <a:t> a 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smtClean="0"/>
              <a:t>.           </a:t>
            </a:r>
            <a:r>
              <a:rPr lang="en-US" altLang="ko-KR" sz="3200" dirty="0" smtClean="0"/>
              <a:t>(25)</a:t>
            </a:r>
            <a:endParaRPr lang="en-US" altLang="ko-KR" sz="3200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475656" y="3284984"/>
            <a:ext cx="396044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1359</TotalTime>
  <Words>256</Words>
  <Application>Microsoft Office PowerPoint</Application>
  <PresentationFormat>화면 슬라이드 쇼(4:3)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모듈</vt:lpstr>
      <vt:lpstr>Ch.3. Thermodynamics for Geochemistry</vt:lpstr>
      <vt:lpstr>슬라이드 2</vt:lpstr>
      <vt:lpstr>슬라이드 3</vt:lpstr>
      <vt:lpstr>Ch.3. </vt:lpstr>
      <vt:lpstr>슬라이드 5</vt:lpstr>
      <vt:lpstr>Ch.3. </vt:lpstr>
      <vt:lpstr>슬라이드 7</vt:lpstr>
      <vt:lpstr>Ch.3. 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user</cp:lastModifiedBy>
  <cp:revision>120</cp:revision>
  <dcterms:created xsi:type="dcterms:W3CDTF">2012-03-04T11:34:30Z</dcterms:created>
  <dcterms:modified xsi:type="dcterms:W3CDTF">2012-05-06T14:37:45Z</dcterms:modified>
</cp:coreProperties>
</file>